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2" r:id="rId4"/>
    <p:sldId id="273" r:id="rId5"/>
    <p:sldId id="267" r:id="rId6"/>
    <p:sldId id="266" r:id="rId7"/>
    <p:sldId id="274" r:id="rId8"/>
    <p:sldId id="276" r:id="rId9"/>
    <p:sldId id="268" r:id="rId10"/>
    <p:sldId id="277" r:id="rId11"/>
    <p:sldId id="283" r:id="rId12"/>
    <p:sldId id="270" r:id="rId13"/>
    <p:sldId id="278" r:id="rId14"/>
    <p:sldId id="259" r:id="rId15"/>
    <p:sldId id="279" r:id="rId16"/>
    <p:sldId id="280" r:id="rId17"/>
    <p:sldId id="281" r:id="rId18"/>
    <p:sldId id="271" r:id="rId19"/>
    <p:sldId id="282" r:id="rId2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5" autoAdjust="0"/>
  </p:normalViewPr>
  <p:slideViewPr>
    <p:cSldViewPr>
      <p:cViewPr varScale="1">
        <p:scale>
          <a:sx n="48" d="100"/>
          <a:sy n="48" d="100"/>
        </p:scale>
        <p:origin x="-11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A5495-2B45-4659-8232-8B5A22A2FAD0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8C287-EEE7-4247-9DF9-BEF364F48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58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hdphoto5.wdp" Type="http://schemas.microsoft.com/office/2007/relationships/hdphoto"/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hdphoto5.wdp" Type="http://schemas.microsoft.com/office/2007/relationships/hdphoto"/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7.jpe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 ?><Relationships xmlns="http://schemas.openxmlformats.org/package/2006/relationships"><Relationship Id="rId3" Target="https://ru.wikipedia.org/wiki/%D0%A1%D0%BE%D0%BB%D0%B4%D0%B0%D1%82" TargetMode="External" Type="http://schemas.openxmlformats.org/officeDocument/2006/relationships/hyperlink"/><Relationship Id="rId7" Target="../media/hdphoto1.wdp" Type="http://schemas.microsoft.com/office/2007/relationships/hdphoto"/><Relationship Id="rId2" Target="https://ru.wikipedia.org/wiki/%D0%93%D0%BE%D1%81%D1%83%D0%B4%D0%B0%D1%80%D1%81%D1%82%D0%B2%D0%B5%D0%BD%D0%BD%D0%B0%D1%8F_%D0%B4%D1%83%D0%BC%D0%B0_%D0%A0%D0%A4" TargetMode="External" Type="http://schemas.openxmlformats.org/officeDocument/2006/relationships/hyperlink"/><Relationship Id="rId1" Target="../slideLayouts/slideLayout8.xml" Type="http://schemas.openxmlformats.org/officeDocument/2006/relationships/slideLayout"/><Relationship Id="rId6" Target="../media/image25.jpeg" Type="http://schemas.openxmlformats.org/officeDocument/2006/relationships/image"/><Relationship Id="rId5" Target="https://ru.wikipedia.org/wiki/%D0%9B%D0%B5%D0%BD%D0%B8%D0%BD%D0%B3%D1%80%D0%B0%D0%B4%D1%81%D0%BA%D0%BE%D0%B5_%D1%88%D0%BE%D1%81%D1%81%D0%B5_(%D0%9C%D0%BE%D1%81%D0%BA%D0%B2%D0%B0)" TargetMode="External" Type="http://schemas.openxmlformats.org/officeDocument/2006/relationships/hyperlink"/><Relationship Id="rId4" Target="https://ru.wikipedia.org/wiki/%D0%A8%D1%82%D1%8B%D0%BA%D0%B8_(%D0%BC%D0%B5%D0%BC%D0%BE%D1%80%D0%B8%D0%B0%D0%BB)" TargetMode="External" Type="http://schemas.openxmlformats.org/officeDocument/2006/relationships/hyperlink"/></Relationships>
</file>

<file path=ppt/slides/_rels/slide19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http://wiki-linki.ru/Page/11377" TargetMode="External" Type="http://schemas.openxmlformats.org/officeDocument/2006/relationships/hyperlink"/><Relationship Id="rId1" Target="../slideLayouts/slideLayout7.xml" Type="http://schemas.openxmlformats.org/officeDocument/2006/relationships/slideLayout"/><Relationship Id="rId4" Target="../media/hdphoto1.wdp" Type="http://schemas.microsoft.com/office/2007/relationships/hdphoto"/></Relationships>
</file>

<file path=ppt/slides/_rels/slide3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8" Target="https://ru.wikipedia.org/wiki/%D0%93%D0%B5%D1%80%D0%BE%D0%B9_%D0%A1%D0%BE%D0%B2%D0%B5%D1%82%D1%81%D0%BA%D0%BE%D0%B3%D0%BE_%D0%A1%D0%BE%D1%8E%D0%B7%D0%B0" TargetMode="External" Type="http://schemas.openxmlformats.org/officeDocument/2006/relationships/hyperlink"/><Relationship Id="rId3" Target="https://ru.wikipedia.org/wiki/1967_%D0%B3%D0%BE%D0%B4" TargetMode="External" Type="http://schemas.openxmlformats.org/officeDocument/2006/relationships/hyperlink"/><Relationship Id="rId7" Target="https://ru.wikipedia.org/wiki/%D0%91%D1%80%D0%B5%D0%B6%D0%BD%D0%B5%D0%B2,_%D0%9B%D0%B5%D0%BE%D0%BD%D0%B8%D0%B4_%D0%98%D0%BB%D1%8C%D0%B8%D1%87" TargetMode="External" Type="http://schemas.openxmlformats.org/officeDocument/2006/relationships/hyperlink"/><Relationship Id="rId12" Target="../media/hdphoto2.wdp" Type="http://schemas.microsoft.com/office/2007/relationships/hdphoto"/><Relationship Id="rId2" Target="https://ru.wikipedia.org/wiki/8_%D0%BC%D0%B0%D1%8F" TargetMode="External" Type="http://schemas.openxmlformats.org/officeDocument/2006/relationships/hyperlink"/><Relationship Id="rId1" Target="../slideLayouts/slideLayout2.xml" Type="http://schemas.openxmlformats.org/officeDocument/2006/relationships/slideLayout"/><Relationship Id="rId6" Target="https://ru.wikipedia.org/wiki/%D0%92%D0%B5%D1%87%D0%BD%D1%8B%D0%B9_%D0%BE%D0%B3%D0%BE%D0%BD%D1%8C" TargetMode="External" Type="http://schemas.openxmlformats.org/officeDocument/2006/relationships/hyperlink"/><Relationship Id="rId11" Target="../media/image5.jpeg" Type="http://schemas.openxmlformats.org/officeDocument/2006/relationships/image"/><Relationship Id="rId5" Target="https://ru.wikipedia.org/wiki/%D0%A2%D0%BE%D0%BC%D1%81%D0%BA%D0%B8%D0%B9,_%D0%9D%D0%B8%D0%BA%D0%BE%D0%BB%D0%B0%D0%B9_%D0%92%D0%B0%D1%81%D0%B8%D0%BB%D1%8C%D0%B5%D0%B2%D0%B8%D1%87" TargetMode="External" Type="http://schemas.openxmlformats.org/officeDocument/2006/relationships/hyperlink"/><Relationship Id="rId10" Target="https://ru.wikipedia.org/wiki/%D0%9C%D0%B0%D1%80%D1%81%D0%BE%D0%B2%D0%BE_%D0%BF%D0%BE%D0%BB%D0%B5_(%D0%A1%D0%B0%D0%BD%D0%BA%D1%82-%D0%9F%D0%B5%D1%82%D0%B5%D1%80%D0%B1%D1%83%D1%80%D0%B3)" TargetMode="External" Type="http://schemas.openxmlformats.org/officeDocument/2006/relationships/hyperlink"/><Relationship Id="rId4" Target="https://ru.wikipedia.org/wiki/%D0%A0%D0%B0%D0%B1%D0%B0%D0%B5%D0%B2,_%D0%AE%D1%80%D0%B8%D0%B9_%D0%A0%D0%BE%D0%BC%D0%B0%D0%BD%D0%BE%D0%B2%D0%B8%D1%87" TargetMode="External" Type="http://schemas.openxmlformats.org/officeDocument/2006/relationships/hyperlink"/><Relationship Id="rId9" Target="https://ru.wikipedia.org/wiki/%D0%9C%D0%B0%D1%80%D0%B5%D1%81%D1%8C%D0%B5%D0%B2,_%D0%90%D0%BB%D0%B5%D0%BA%D1%81%D0%B5%D0%B9_%D0%9F%D0%B5%D1%82%D1%80%D0%BE%D0%B2%D0%B8%D1%87" TargetMode="External" Type="http://schemas.openxmlformats.org/officeDocument/2006/relationships/hyperlink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3" Target="../media/hdphoto3.wdp" Type="http://schemas.microsoft.com/office/2007/relationships/hdphoto"/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8" Target="https://ru.wikipedia.org/wiki/%D0%9F%D1%80%D0%B5%D0%B7%D0%B8%D0%B4%D0%B5%D0%BD%D1%82_%D0%A0%D0%BE%D1%81%D1%81%D0%B8%D0%B8" TargetMode="External" Type="http://schemas.openxmlformats.org/officeDocument/2006/relationships/hyperlink"/><Relationship Id="rId3" Target="https://ru.wikipedia.org/wiki/1997_%D0%B3%D0%BE%D0%B4" TargetMode="External" Type="http://schemas.openxmlformats.org/officeDocument/2006/relationships/hyperlink"/><Relationship Id="rId7" Target="https://ru.wikipedia.org/wiki/%D0%9F%D1%80%D0%B5%D0%B7%D0%B8%D0%B4%D0%B5%D0%BD%D1%82%D1%81%D0%BA%D0%B8%D0%B9_%D0%BF%D0%BE%D0%BB%D0%BA" TargetMode="External" Type="http://schemas.openxmlformats.org/officeDocument/2006/relationships/hyperlink"/><Relationship Id="rId12" Target="../media/hdphoto4.wdp" Type="http://schemas.microsoft.com/office/2007/relationships/hdphoto"/><Relationship Id="rId2" Target="https://ru.wikipedia.org/wiki/12_%D0%B4%D0%B5%D0%BA%D0%B0%D0%B1%D1%80%D1%8F" TargetMode="External" Type="http://schemas.openxmlformats.org/officeDocument/2006/relationships/hyperlink"/><Relationship Id="rId1" Target="../slideLayouts/slideLayout7.xml" Type="http://schemas.openxmlformats.org/officeDocument/2006/relationships/slideLayout"/><Relationship Id="rId6" Target="https://ru.wikipedia.org/wiki/%D0%9C%D0%B0%D0%B2%D0%B7%D0%BE%D0%BB%D0%B5%D0%B9_%D0%9B%D0%B5%D0%BD%D0%B8%D0%BD%D0%B0" TargetMode="External" Type="http://schemas.openxmlformats.org/officeDocument/2006/relationships/hyperlink"/><Relationship Id="rId11" Target="../media/image9.jpeg" Type="http://schemas.openxmlformats.org/officeDocument/2006/relationships/image"/><Relationship Id="rId5" Target="https://ru.wikipedia.org/wiki/%D0%A7%D0%B0%D1%81%D0%BE%D0%B2%D0%BE%D0%B9" TargetMode="External" Type="http://schemas.openxmlformats.org/officeDocument/2006/relationships/hyperlink"/><Relationship Id="rId10" Target="https://ru.wikipedia.org/wiki/2009_%D0%B3%D0%BE%D0%B4" TargetMode="External" Type="http://schemas.openxmlformats.org/officeDocument/2006/relationships/hyperlink"/><Relationship Id="rId4" Target="https://ru.wikipedia.org/wiki/%D0%A3%D0%BA%D0%B0%D0%B7_%D0%9F%D1%80%D0%B5%D0%B7%D0%B8%D0%B4%D0%B5%D0%BD%D1%82%D0%B0_%D0%A0%D0%BE%D1%81%D1%81%D0%B8%D0%B9%D1%81%D0%BA%D0%BE%D0%B9_%D0%A4%D0%B5%D0%B4%D0%B5%D1%80%D0%B0%D1%86%D0%B8%D0%B8" TargetMode="External" Type="http://schemas.openxmlformats.org/officeDocument/2006/relationships/hyperlink"/><Relationship Id="rId9" Target="https://ru.wikipedia.org/wiki/17_%D0%BD%D0%BE%D1%8F%D0%B1%D1%80%D1%8F" TargetMode="External" Type="http://schemas.openxmlformats.org/officeDocument/2006/relationships/hyperlink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52028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НЕИЗВЕСТНЫЙ   СОЛДАТ</a:t>
            </a:r>
            <a:endParaRPr lang="ru-RU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3429000"/>
            <a:ext cx="4384576" cy="295232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ТВОЁ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НЕИЗВЕСТНО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ПОДВИГ ТВОЙ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БЕССМЕРТЕН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29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404664"/>
            <a:ext cx="5544616" cy="6192688"/>
          </a:xfrm>
        </p:spPr>
        <p:txBody>
          <a:bodyPr>
            <a:normAutofit fontScale="70000" lnSpcReduction="20000"/>
          </a:bodyPr>
          <a:lstStyle/>
          <a:p>
            <a:pPr indent="0" marL="0">
              <a:lnSpc>
                <a:spcPct val="115000"/>
              </a:lnSpc>
              <a:spcAft>
                <a:spcPts val="1000"/>
              </a:spcAft>
              <a:buNone/>
            </a:pPr>
            <a:r>
              <a:rPr dirty="0" lang="ru-RU" sz="4000">
                <a:solidFill>
                  <a:srgbClr val="1B1F21"/>
                </a:solidFill>
                <a:ea typeface="Calibri"/>
                <a:cs typeface="Times New Roman"/>
              </a:rPr>
              <a:t>В современной столице мемориал у Кремлевской стены в Александровском саду стал центром замечательной традиции. Сюда приезжают ветераны и их потомки, приходят иностранные делегации, тысячи московских новобрачных. Возложить цветы, поклониться Неизвестному герою и отдать дань вечной памяти всем, кто, не щадя своей жизни, сражался за счастье грядущих поколений.</a:t>
            </a:r>
            <a:r>
              <a:rPr dirty="0" lang="ru-RU" sz="3600">
                <a:solidFill>
                  <a:srgbClr val="1B1F21"/>
                </a:solidFill>
                <a:ea typeface="Calibri"/>
                <a:cs typeface="Times New Roman"/>
              </a:rPr>
              <a:t/>
            </a:r>
            <a:br>
              <a:rPr dirty="0" lang="ru-RU" sz="3600">
                <a:solidFill>
                  <a:srgbClr val="1B1F21"/>
                </a:solidFill>
                <a:ea typeface="Calibri"/>
                <a:cs typeface="Times New Roman"/>
              </a:rPr>
            </a:br>
            <a:r>
              <a:rPr dirty="0" lang="ru-RU" sz="4500">
                <a:solidFill>
                  <a:srgbClr val="1B1F21"/>
                </a:solidFill>
                <a:ea typeface="Calibri"/>
                <a:cs typeface="Times New Roman"/>
              </a:rPr>
              <a:t/>
            </a:r>
            <a:br>
              <a:rPr dirty="0" lang="ru-RU" sz="4500">
                <a:solidFill>
                  <a:srgbClr val="1B1F21"/>
                </a:solidFill>
                <a:ea typeface="Calibri"/>
                <a:cs typeface="Times New Roman"/>
              </a:rPr>
            </a:br>
            <a:endParaRPr dirty="0" lang="ru-RU" sz="3600"/>
          </a:p>
        </p:txBody>
      </p:sp>
      <p:pic>
        <p:nvPicPr>
          <p:cNvPr id="15362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"/>
          <a:stretch/>
        </p:blipFill>
        <p:spPr bwMode="auto">
          <a:xfrm>
            <a:off x="251520" y="1192696"/>
            <a:ext cx="2547937" cy="347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13567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685800"/>
            <a:ext cx="4741912" cy="4543400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AD0101"/>
              </a:buClr>
              <a:buNone/>
            </a:pPr>
            <a:r>
              <a:rPr lang="ru-RU" sz="2800" dirty="0">
                <a:solidFill>
                  <a:srgbClr val="1B1F21"/>
                </a:solidFill>
                <a:ea typeface="Calibri"/>
                <a:cs typeface="Times New Roman"/>
              </a:rPr>
              <a:t>Огонь горящий – как символ жизни, огонь обжигающий – как напоминание о цене Победы. И пока горит этот Вечный огонь, в сердцах людей будет жить память о великом подвиге.</a:t>
            </a:r>
            <a:endParaRPr lang="ru-RU" sz="2800" dirty="0">
              <a:solidFill>
                <a:srgbClr val="30303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808312" cy="43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90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8064896" cy="5760640"/>
          </a:xfrm>
        </p:spPr>
      </p:pic>
    </p:spTree>
    <p:extLst>
      <p:ext uri="{BB962C8B-B14F-4D97-AF65-F5344CB8AC3E}">
        <p14:creationId xmlns:p14="http://schemas.microsoft.com/office/powerpoint/2010/main" val="108864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843808" y="685800"/>
            <a:ext cx="5461992" cy="5191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Великая Отечественная война  унесла жизни десятки миллионов  жизней . Многие имена до сих пор неизвестны. В населенных пунктах нашей страны и других государств  установлены памятники неизвестному солдату. Эти памятники – дань тем, кто отдал свою жизнь за мир во всем мире.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237807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01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>
            <a:off x="22717" y="3674736"/>
            <a:ext cx="2304256" cy="978400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г</a:t>
            </a:r>
            <a:r>
              <a:rPr lang="ru-RU" b="1" dirty="0" smtClean="0"/>
              <a:t>. Новокузнецк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001" y="476672"/>
            <a:ext cx="2525692" cy="3022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31136"/>
            <a:ext cx="2400509" cy="319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перфолента 4"/>
          <p:cNvSpPr/>
          <p:nvPr/>
        </p:nvSpPr>
        <p:spPr>
          <a:xfrm>
            <a:off x="2123727" y="5229200"/>
            <a:ext cx="2400509" cy="804672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г</a:t>
            </a:r>
            <a:r>
              <a:rPr lang="ru-RU" b="1" dirty="0" smtClean="0"/>
              <a:t>. Одесса</a:t>
            </a:r>
            <a:endParaRPr lang="ru-RU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292466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Блок-схема: перфолента 5"/>
          <p:cNvSpPr/>
          <p:nvPr/>
        </p:nvSpPr>
        <p:spPr>
          <a:xfrm>
            <a:off x="4149283" y="2708920"/>
            <a:ext cx="2520280" cy="804672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Г. Волгоград</a:t>
            </a:r>
            <a:endParaRPr lang="ru-RU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80714"/>
            <a:ext cx="2736304" cy="330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Блок-схема: перфолента 7"/>
          <p:cNvSpPr/>
          <p:nvPr/>
        </p:nvSpPr>
        <p:spPr>
          <a:xfrm>
            <a:off x="6444208" y="5229200"/>
            <a:ext cx="2304256" cy="804672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г</a:t>
            </a:r>
            <a:r>
              <a:rPr lang="ru-RU" b="1" dirty="0" smtClean="0"/>
              <a:t>. Берлин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8415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517232"/>
            <a:ext cx="7914456" cy="936104"/>
          </a:xfrm>
        </p:spPr>
        <p:txBody>
          <a:bodyPr>
            <a:normAutofit/>
          </a:bodyPr>
          <a:lstStyle/>
          <a:p>
            <a:r>
              <a:rPr dirty="0" lang="ru-RU" smtClean="0">
                <a:solidFill>
                  <a:srgbClr val="C00000"/>
                </a:solidFill>
              </a:rPr>
              <a:t>Ростовская область</a:t>
            </a:r>
            <a:endParaRPr dirty="0" lang="ru-RU">
              <a:solidFill>
                <a:srgbClr val="C00000"/>
              </a:solidFill>
            </a:endParaRPr>
          </a:p>
        </p:txBody>
      </p:sp>
      <p:pic>
        <p:nvPicPr>
          <p:cNvPr descr="C:\Users\USER\Desktop\авторская программа\г. Шахты.jpg" id="2050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792"/>
            <a:ext cx="23042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464498" y="1945534"/>
            <a:ext cx="2520280" cy="504056"/>
          </a:xfrm>
          <a:prstGeom prst="round2DiagRect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b="1" dirty="0" lang="ru-RU"/>
              <a:t>г</a:t>
            </a:r>
            <a:r>
              <a:rPr b="1" dirty="0" lang="ru-RU" smtClean="0"/>
              <a:t>. Шахты</a:t>
            </a:r>
            <a:endParaRPr b="1" dirty="0" lang="ru-RU"/>
          </a:p>
        </p:txBody>
      </p:sp>
      <p:pic>
        <p:nvPicPr>
          <p:cNvPr descr="C:\Users\USER\Desktop\авторская программа\пос. Дубовский.jpg" id="2051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68" y="2701618"/>
            <a:ext cx="314345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-60068" y="4910539"/>
            <a:ext cx="3143456" cy="45720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b="1" dirty="0" lang="ru-RU"/>
              <a:t>п</a:t>
            </a:r>
            <a:r>
              <a:rPr b="1" dirty="0" lang="ru-RU" smtClean="0"/>
              <a:t>ос. </a:t>
            </a:r>
            <a:r>
              <a:rPr b="1" dirty="0" err="1" lang="ru-RU" smtClean="0"/>
              <a:t>Дубовский</a:t>
            </a:r>
            <a:endParaRPr b="1" dirty="0" lang="ru-RU"/>
          </a:p>
        </p:txBody>
      </p:sp>
      <p:pic>
        <p:nvPicPr>
          <p:cNvPr descr="C:\Users\USER\Desktop\авторская программа\х. Красный яр каменский район_.jpg" id="2052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0982"/>
            <a:ext cx="3090044" cy="221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6100394" y="2221542"/>
            <a:ext cx="3043606" cy="631946"/>
          </a:xfrm>
          <a:prstGeom prst="round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b="1" dirty="0" lang="ru-RU"/>
              <a:t>х</a:t>
            </a:r>
            <a:r>
              <a:rPr b="1" dirty="0" lang="ru-RU" smtClean="0"/>
              <a:t>. Красный Яр</a:t>
            </a:r>
            <a:endParaRPr b="1" dirty="0" lang="ru-RU"/>
          </a:p>
        </p:txBody>
      </p:sp>
      <p:pic>
        <p:nvPicPr>
          <p:cNvPr descr="C:\Users\USER\Desktop\авторская программа\ст. Мелиховская.jpg" id="2053" name="Picture 5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4143767" y="2701618"/>
            <a:ext cx="2670386" cy="193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641924" y="4572203"/>
            <a:ext cx="4129044" cy="67667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b="1" dirty="0" lang="ru-RU" smtClean="0"/>
              <a:t>ст. </a:t>
            </a:r>
            <a:r>
              <a:rPr b="1" dirty="0" err="1" lang="ru-RU" smtClean="0"/>
              <a:t>Мелиховская</a:t>
            </a:r>
            <a:endParaRPr b="1" dirty="0" lang="ru-RU"/>
          </a:p>
        </p:txBody>
      </p:sp>
    </p:spTree>
    <p:extLst>
      <p:ext uri="{BB962C8B-B14F-4D97-AF65-F5344CB8AC3E}">
        <p14:creationId xmlns:p14="http://schemas.microsoft.com/office/powerpoint/2010/main" val="386912745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661248"/>
            <a:ext cx="7626424" cy="510952"/>
          </a:xfrm>
        </p:spPr>
        <p:txBody>
          <a:bodyPr>
            <a:normAutofit fontScale="90000"/>
          </a:bodyPr>
          <a:lstStyle/>
          <a:p>
            <a:r>
              <a:rPr b="1" dirty="0" lang="ru-RU" smtClean="0">
                <a:solidFill>
                  <a:srgbClr val="C00000"/>
                </a:solidFill>
              </a:rPr>
              <a:t>Город   Донецк </a:t>
            </a:r>
            <a:endParaRPr b="1" dirty="0" lang="ru-RU">
              <a:solidFill>
                <a:srgbClr val="C00000"/>
              </a:solidFill>
            </a:endParaRPr>
          </a:p>
        </p:txBody>
      </p:sp>
      <p:pic>
        <p:nvPicPr>
          <p:cNvPr descr="C:\Users\USER\Desktop\авторская программа\_do=photo_photobig=175754200910190.jpg" id="3075" name="Picture 3"/>
          <p:cNvPicPr>
            <a:picLocks noChangeArrowheads="1"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87" y="476672"/>
            <a:ext cx="328782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перфолента 4"/>
          <p:cNvSpPr/>
          <p:nvPr/>
        </p:nvSpPr>
        <p:spPr>
          <a:xfrm>
            <a:off x="298984" y="3855263"/>
            <a:ext cx="3024336" cy="804672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b="1" dirty="0" lang="ru-RU" smtClean="0"/>
              <a:t>пос. </a:t>
            </a:r>
            <a:r>
              <a:rPr b="1" dirty="0" err="1" lang="ru-RU" smtClean="0"/>
              <a:t>Гундоровский</a:t>
            </a:r>
            <a:endParaRPr b="1" dirty="0" lang="ru-RU"/>
          </a:p>
        </p:txBody>
      </p:sp>
      <p:pic>
        <p:nvPicPr>
          <p:cNvPr descr="C:\Users\USER\Desktop\авторская программа\img_0058.jpg" id="3076" name="Picture 4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" t="-5254"/>
          <a:stretch/>
        </p:blipFill>
        <p:spPr bwMode="auto">
          <a:xfrm>
            <a:off x="4860032" y="214118"/>
            <a:ext cx="3804456" cy="361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перфолента 5"/>
          <p:cNvSpPr/>
          <p:nvPr/>
        </p:nvSpPr>
        <p:spPr>
          <a:xfrm>
            <a:off x="4860032" y="3825039"/>
            <a:ext cx="3804456" cy="804672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b="1" dirty="0" lang="ru-RU"/>
              <a:t>п</a:t>
            </a:r>
            <a:r>
              <a:rPr b="1" dirty="0" lang="ru-RU" smtClean="0"/>
              <a:t>ос. </a:t>
            </a:r>
            <a:r>
              <a:rPr b="1" dirty="0" err="1" lang="ru-RU" smtClean="0"/>
              <a:t>Шевыревка</a:t>
            </a:r>
            <a:endParaRPr b="1" dirty="0" lang="ru-RU"/>
          </a:p>
        </p:txBody>
      </p:sp>
    </p:spTree>
    <p:extLst>
      <p:ext uri="{BB962C8B-B14F-4D97-AF65-F5344CB8AC3E}">
        <p14:creationId xmlns:p14="http://schemas.microsoft.com/office/powerpoint/2010/main" val="172244285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2000" y="5877272"/>
            <a:ext cx="7626424" cy="7920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Ростовская область           (трасса М-4)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067944" y="457200"/>
            <a:ext cx="4824536" cy="549208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dirty="0"/>
              <a:t>В народе говорят, что души погибших за Отчизну солдат превращаются в журавлей. Эти красивые, гордые птицы стали символом бессмертия души бойцов, которые не вернулись с той далекой войны. Имена многих из них до сих пор остаются неизвестными</a:t>
            </a:r>
            <a:r>
              <a:rPr lang="ru-RU" b="1" dirty="0"/>
              <a:t>. 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USER\Desktop\авторская программа\Невернувшимся_с_войн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3600400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16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sp>
        <p:nvSpPr>
          <p:cNvPr id="4" name="Текст 3"/>
          <p:cNvSpPr>
            <a:spLocks noGrp="1"/>
          </p:cNvSpPr>
          <p:nvPr>
            <p:ph idx="2" sz="half" type="body"/>
          </p:nvPr>
        </p:nvSpPr>
        <p:spPr>
          <a:xfrm>
            <a:off x="179513" y="908720"/>
            <a:ext cx="4320479" cy="5688632"/>
          </a:xfrm>
        </p:spPr>
        <p:txBody>
          <a:bodyPr>
            <a:normAutofit/>
          </a:bodyPr>
          <a:lstStyle/>
          <a:p>
            <a:r>
              <a:rPr b="1" dirty="0" lang="ru-RU">
                <a:solidFill>
                  <a:srgbClr val="252525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24 октября 2014 года </a:t>
            </a:r>
            <a:r>
              <a:rPr b="1" dirty="0" lang="ru-RU">
                <a:solidFill>
                  <a:srgbClr val="0B0080"/>
                </a:solidFill>
                <a:latin charset="0" panose="02020603050405020304" pitchFamily="18" typeface="Times New Roman"/>
                <a:cs charset="0" panose="02020603050405020304" pitchFamily="18" typeface="Times New Roman"/>
                <a:hlinkClick r:id="rId2" tooltip="Государственная дума РФ"/>
              </a:rPr>
              <a:t>Государственная дума РФ</a:t>
            </a:r>
            <a:r>
              <a:rPr b="1" dirty="0" lang="ru-RU">
                <a:solidFill>
                  <a:srgbClr val="252525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 объявила 3 декабря памятной датой России — </a:t>
            </a:r>
            <a:r>
              <a:rPr b="1" dirty="0" lang="ru-RU">
                <a:solidFill>
                  <a:srgbClr val="FF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Днём неизвестного солдата. </a:t>
            </a:r>
            <a:endParaRPr b="1" dirty="0" lang="ru-RU" smtClean="0">
              <a:solidFill>
                <a:srgbClr val="FF000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r>
              <a:rPr dirty="0" lang="ru-RU" smtClean="0">
                <a:solidFill>
                  <a:srgbClr val="252525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Дата </a:t>
            </a:r>
            <a:r>
              <a:rPr dirty="0" lang="ru-RU">
                <a:solidFill>
                  <a:srgbClr val="252525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установлена в честь памяти обо всех погибших в годы Великой Отечественной войны неизвестных солдатах и совпадает с днём, когда прах неизвестного </a:t>
            </a:r>
            <a:r>
              <a:rPr dirty="0" lang="ru-RU">
                <a:solidFill>
                  <a:srgbClr val="0B0080"/>
                </a:solidFill>
                <a:latin charset="0" panose="02020603050405020304" pitchFamily="18" typeface="Times New Roman"/>
                <a:cs charset="0" panose="02020603050405020304" pitchFamily="18" typeface="Times New Roman"/>
                <a:hlinkClick r:id="rId3" tooltip="Солдат"/>
              </a:rPr>
              <a:t>солдата</a:t>
            </a:r>
            <a:r>
              <a:rPr dirty="0" lang="ru-RU">
                <a:solidFill>
                  <a:srgbClr val="252525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 был перенесён из </a:t>
            </a:r>
            <a:r>
              <a:rPr dirty="0" lang="ru-RU">
                <a:solidFill>
                  <a:srgbClr val="0B0080"/>
                </a:solidFill>
                <a:latin charset="0" panose="02020603050405020304" pitchFamily="18" typeface="Times New Roman"/>
                <a:cs charset="0" panose="02020603050405020304" pitchFamily="18" typeface="Times New Roman"/>
                <a:hlinkClick r:id="rId4" tooltip="Штыки (мемориал)"/>
              </a:rPr>
              <a:t>братской могилы на 41-м  километре</a:t>
            </a:r>
            <a:r>
              <a:rPr dirty="0" lang="ru-RU">
                <a:solidFill>
                  <a:srgbClr val="252525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 </a:t>
            </a:r>
            <a:r>
              <a:rPr dirty="0" lang="ru-RU">
                <a:solidFill>
                  <a:srgbClr val="0B0080"/>
                </a:solidFill>
                <a:latin charset="0" panose="02020603050405020304" pitchFamily="18" typeface="Times New Roman"/>
                <a:cs charset="0" panose="02020603050405020304" pitchFamily="18" typeface="Times New Roman"/>
                <a:hlinkClick r:id="rId5" tooltip="Ленинградское шоссе (Москва)"/>
              </a:rPr>
              <a:t>Ленинградского шоссе</a:t>
            </a:r>
            <a:r>
              <a:rPr dirty="0" lang="ru-RU">
                <a:solidFill>
                  <a:srgbClr val="252525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 и торжественно захоронен в Александровском саду</a:t>
            </a:r>
            <a:endParaRPr dirty="0" lang="ru-RU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endParaRPr dirty="0" lang="ru-RU"/>
          </a:p>
        </p:txBody>
      </p:sp>
      <p:pic>
        <p:nvPicPr>
          <p:cNvPr descr="C:\Users\USER\Desktop\авторская программа\s27590994 (1).jpg" id="6147" name="Picture 3"/>
          <p:cNvPicPr>
            <a:picLocks noChangeArrowheads="1" noChangeAspect="1" noGrp="1"/>
          </p:cNvPicPr>
          <p:nvPr>
            <p:ph idx="1"/>
          </p:nvPr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59"/>
          <a:stretch/>
        </p:blipFill>
        <p:spPr bwMode="auto">
          <a:xfrm>
            <a:off x="4427984" y="954157"/>
            <a:ext cx="4716016" cy="362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86890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877272"/>
            <a:ext cx="7986464" cy="7920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457200"/>
            <a:ext cx="4093840" cy="556408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кажется порою, что солдаты,</a:t>
            </a:r>
            <a:b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кровавых не пришедшие полей,</a:t>
            </a:r>
            <a:b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 землю эту полегли когда-то,</a:t>
            </a:r>
            <a:b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превратились в белых журавлей.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3888432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4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6336" y="980728"/>
            <a:ext cx="51401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dirty="0" lang="ru-RU" sz="2400">
                <a:solidFill>
                  <a:srgbClr val="222222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Исторически, в ходе войн, множество солдат гибло и их останки не были или не могли быть опознаны.</a:t>
            </a:r>
          </a:p>
          <a:p>
            <a:pPr fontAlgn="base"/>
            <a:r>
              <a:rPr dirty="0" lang="ru-RU" sz="2400">
                <a:solidFill>
                  <a:srgbClr val="222222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В XX веке, после окончания кровопролитной </a:t>
            </a:r>
            <a:r>
              <a:rPr dirty="0" lang="ru-RU" sz="2400" u="sng">
                <a:solidFill>
                  <a:schemeClr val="accent1">
                    <a:lumMod val="7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  <a:hlinkClick r:id="rId2"/>
              </a:rPr>
              <a:t>Первой мировой войны</a:t>
            </a:r>
            <a:r>
              <a:rPr dirty="0" lang="ru-RU" sz="2400">
                <a:solidFill>
                  <a:schemeClr val="accent1">
                    <a:lumMod val="7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 </a:t>
            </a:r>
            <a:r>
              <a:rPr dirty="0" lang="ru-RU" sz="2400">
                <a:solidFill>
                  <a:srgbClr val="222222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начала образовываться традиция, по которой нации и государства устанавливают памятники Неизвестному солдату, символизирующие память, благодарность и уважение всем погибшим солдатам</a:t>
            </a:r>
            <a:endParaRPr b="0" dirty="0" i="0" lang="ru-RU" sz="2400">
              <a:solidFill>
                <a:srgbClr val="222222"/>
              </a:solidFill>
              <a:effectLst/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descr="C:\Users\USER\Desktop\авторская программа\s27590994.jpg" id="9218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3"/>
          <a:stretch/>
        </p:blipFill>
        <p:spPr bwMode="auto">
          <a:xfrm>
            <a:off x="218661" y="496957"/>
            <a:ext cx="3160643" cy="38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99508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39952" y="908720"/>
            <a:ext cx="4320480" cy="5024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dirty="0" lang="ru-RU" sz="2800">
                <a:latin typeface="Calibri"/>
                <a:ea typeface="Calibri"/>
                <a:cs typeface="Times New Roman"/>
              </a:rPr>
              <a:t> </a:t>
            </a:r>
          </a:p>
          <a:p>
            <a:pPr algn="just"/>
            <a:r>
              <a:rPr dirty="0" lang="ru-RU" sz="2800">
                <a:solidFill>
                  <a:srgbClr val="000000"/>
                </a:solidFill>
                <a:ea typeface="Calibri"/>
                <a:cs typeface="Times New Roman"/>
              </a:rPr>
              <a:t>Если открыть любую изданную в нашей стране «Книгу Памяти», то напротив фамилий огромного числа советских солдат, не вернувшихся с Великой Отечественной войны, написано «пропал без вести». </a:t>
            </a:r>
            <a:endParaRPr dirty="0" lang="ru-RU" sz="2800"/>
          </a:p>
        </p:txBody>
      </p:sp>
      <p:pic>
        <p:nvPicPr>
          <p:cNvPr descr="C:\Users\USER\Desktop\авторская программа\s27590994.jpg" id="7170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"/>
          <a:stretch/>
        </p:blipFill>
        <p:spPr bwMode="auto">
          <a:xfrm>
            <a:off x="257867" y="620688"/>
            <a:ext cx="363583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32294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764704"/>
            <a:ext cx="48965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050"/>
              </a:spcAft>
            </a:pPr>
            <a:r>
              <a:rPr dirty="0" lang="ru-RU" sz="2800">
                <a:solidFill>
                  <a:srgbClr val="000000"/>
                </a:solidFill>
                <a:ea typeface="Times New Roman"/>
              </a:rPr>
              <a:t>3 декабря 1966 г., в ознаменование 25-летней годовщины разгрома немецких войск под Москвой прах неизвестного солдата был перенесён из братской могилы на 41-м километре Ленинградского шоссе и торжественно захоронен в Александровском саду. </a:t>
            </a:r>
            <a:endParaRPr dirty="0" lang="ru-RU" sz="2800">
              <a:ea typeface="Times New Roman"/>
            </a:endParaRPr>
          </a:p>
        </p:txBody>
      </p:sp>
      <p:pic>
        <p:nvPicPr>
          <p:cNvPr descr="C:\Users\USER\Desktop\авторская программа\s27590994.jpg" id="8194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9"/>
          <a:stretch/>
        </p:blipFill>
        <p:spPr bwMode="auto">
          <a:xfrm>
            <a:off x="0" y="496957"/>
            <a:ext cx="3810000" cy="32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46578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548681"/>
            <a:ext cx="6707088" cy="55774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8 мая"/>
              </a:rPr>
              <a:t>8 мая</a:t>
            </a:r>
            <a:r>
              <a:rPr lang="ru-RU" sz="28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1967 год"/>
              </a:rPr>
              <a:t>1967 года</a:t>
            </a:r>
            <a:r>
              <a:rPr lang="ru-RU" sz="28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месте захоронения открыт мемориальный архитектурный ансамбль «Могила Неизвестного солдата», созданный по проекту архитекторов Д. И. </a:t>
            </a:r>
            <a:r>
              <a:rPr lang="ru-RU" sz="28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Бурдина</a:t>
            </a:r>
            <a:r>
              <a:rPr lang="ru-RU" sz="28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В. А. Климова, </a:t>
            </a:r>
            <a:r>
              <a:rPr lang="ru-RU" sz="28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Рабаев, Юрий Романович"/>
              </a:rPr>
              <a:t>Ю. Р. </a:t>
            </a:r>
            <a:r>
              <a:rPr lang="ru-RU" sz="2800" dirty="0" err="1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Рабаев, Юрий Романович"/>
              </a:rPr>
              <a:t>Рабаева</a:t>
            </a:r>
            <a:r>
              <a:rPr lang="ru-RU" sz="28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</a:t>
            </a:r>
            <a:r>
              <a:rPr lang="ru-RU" sz="28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скульптора </a:t>
            </a:r>
            <a:r>
              <a:rPr lang="ru-RU" sz="2800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Томский, Николай Васильевич"/>
              </a:rPr>
              <a:t>Н</a:t>
            </a:r>
            <a:r>
              <a:rPr lang="ru-RU" sz="28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Томский, Николай Васильевич"/>
              </a:rPr>
              <a:t>. В. Томского</a:t>
            </a:r>
            <a:r>
              <a:rPr lang="ru-RU" sz="280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smtClean="0">
              <a:solidFill>
                <a:srgbClr val="2525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Зажжён</a:t>
            </a:r>
            <a:r>
              <a:rPr lang="ru-RU" sz="28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Вечный огонь"/>
              </a:rPr>
              <a:t>Вечный огонь</a:t>
            </a:r>
            <a:r>
              <a:rPr lang="ru-RU" sz="28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Брежнев, Леонид Ильич"/>
              </a:rPr>
              <a:t>Л. И. Брежневым</a:t>
            </a:r>
            <a:r>
              <a:rPr lang="ru-RU" sz="28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принявшим факел от </a:t>
            </a:r>
            <a:r>
              <a:rPr lang="ru-RU" sz="28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Герой Советского Союза"/>
              </a:rPr>
              <a:t>Героя Советского Союза</a:t>
            </a:r>
            <a:r>
              <a:rPr lang="ru-RU" sz="28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Маресьев, Алексей Петрович"/>
              </a:rPr>
              <a:t>А. П. Маресьева</a:t>
            </a:r>
            <a:r>
              <a:rPr lang="ru-RU" sz="28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Вечный огонь на Могиле Неизвестного Солдата был зажжён от огня на </a:t>
            </a:r>
            <a:r>
              <a:rPr lang="ru-RU" sz="28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tooltip="Марсово поле (Санкт-Петербург)"/>
              </a:rPr>
              <a:t>Марсовом поле</a:t>
            </a:r>
            <a:r>
              <a:rPr lang="ru-RU" sz="28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9"/>
            <a:ext cx="183569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0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013176"/>
            <a:ext cx="6781800" cy="115902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МОГИЛА НЕИЗВЕСТНОГО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СОЛДАТА, г. Москва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22" y="685800"/>
            <a:ext cx="7410556" cy="4327376"/>
          </a:xfrm>
        </p:spPr>
      </p:pic>
    </p:spTree>
    <p:extLst>
      <p:ext uri="{BB962C8B-B14F-4D97-AF65-F5344CB8AC3E}">
        <p14:creationId xmlns:p14="http://schemas.microsoft.com/office/powerpoint/2010/main" val="337993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620688"/>
            <a:ext cx="5023520" cy="5335488"/>
          </a:xfrm>
        </p:spPr>
        <p:txBody>
          <a:bodyPr>
            <a:noAutofit/>
          </a:bodyPr>
          <a:lstStyle/>
          <a:p>
            <a:pPr algn="just" indent="0" marL="0">
              <a:buNone/>
            </a:pPr>
            <a:r>
              <a:rPr b="1" dirty="0" lang="ru-RU" sz="3200">
                <a:solidFill>
                  <a:srgbClr val="000000"/>
                </a:solidFill>
                <a:ea typeface="Calibri"/>
                <a:cs typeface="Times New Roman"/>
              </a:rPr>
              <a:t>«Имя твоё неизвестно, подвиг твой бессмертен», </a:t>
            </a:r>
            <a:r>
              <a:rPr dirty="0" lang="ru-RU" sz="3200">
                <a:solidFill>
                  <a:srgbClr val="000000"/>
                </a:solidFill>
                <a:ea typeface="Calibri"/>
                <a:cs typeface="Times New Roman"/>
              </a:rPr>
              <a:t>- </a:t>
            </a:r>
            <a:r>
              <a:rPr dirty="0" lang="ru-RU" sz="2800">
                <a:solidFill>
                  <a:srgbClr val="000000"/>
                </a:solidFill>
                <a:ea typeface="Calibri"/>
                <a:cs typeface="Times New Roman"/>
              </a:rPr>
              <a:t>такие слова начертаны на сводах этого мемориального комплекса. Они стали своеобразным девизом участников поискового движения, которые разыскивают не погребенные останки советских воинов и придают их земле. </a:t>
            </a:r>
            <a:endParaRPr dirty="0" lang="ru-RU" sz="2800"/>
          </a:p>
        </p:txBody>
      </p:sp>
      <p:pic>
        <p:nvPicPr>
          <p:cNvPr id="12290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67544" y="332656"/>
            <a:ext cx="2382069" cy="402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89392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2636912"/>
            <a:ext cx="6264696" cy="19350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rgbClr val="1B1F21"/>
                </a:solidFill>
                <a:ea typeface="Calibri"/>
                <a:cs typeface="Times New Roman"/>
              </a:rPr>
              <a:t>В 2009 году памятнику был присвоен статус Общенационального мемориала воинской славы. А в 2010 году памятник на Могиле Неизвестного Солдата, блоки с землей городов-героев и памятный знак в честь городов, удостоенных почётного звания Российской Федерации «Город воинской славы» были включены в список «особо ценных объектов культурного наследия» страны.</a:t>
            </a:r>
            <a:br>
              <a:rPr lang="ru-RU" sz="2800" dirty="0">
                <a:solidFill>
                  <a:srgbClr val="1B1F21"/>
                </a:solidFill>
                <a:ea typeface="Calibri"/>
                <a:cs typeface="Times New Roman"/>
              </a:rPr>
            </a:br>
            <a:endParaRPr lang="ru-RU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1944216" cy="504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4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836712"/>
            <a:ext cx="59046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mtClean="0" sz="2400">
                <a:solidFill>
                  <a:srgbClr val="252525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</a:p>
          <a:p>
            <a:r>
              <a:rPr dirty="0" lang="ru-RU" smtClean="0" sz="2400">
                <a:solidFill>
                  <a:srgbClr val="252525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</a:t>
            </a:r>
            <a:r>
              <a:rPr dirty="0" lang="ru-RU" sz="2400">
                <a:solidFill>
                  <a:srgbClr val="252525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 </a:t>
            </a:r>
            <a:r>
              <a:rPr dirty="0" lang="ru-RU" sz="2400">
                <a:solidFill>
                  <a:srgbClr val="0B0080"/>
                </a:solidFill>
                <a:latin charset="0" panose="02020603050405020304" pitchFamily="18" typeface="Times New Roman"/>
                <a:cs charset="0" panose="02020603050405020304" pitchFamily="18" typeface="Times New Roman"/>
                <a:hlinkClick r:id="rId2" tooltip="12 декабря"/>
              </a:rPr>
              <a:t>12 декабря</a:t>
            </a:r>
            <a:r>
              <a:rPr dirty="0" lang="ru-RU" sz="2400">
                <a:solidFill>
                  <a:srgbClr val="252525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 </a:t>
            </a:r>
            <a:r>
              <a:rPr dirty="0" lang="ru-RU" sz="2400">
                <a:solidFill>
                  <a:srgbClr val="0B0080"/>
                </a:solidFill>
                <a:latin charset="0" panose="02020603050405020304" pitchFamily="18" typeface="Times New Roman"/>
                <a:cs charset="0" panose="02020603050405020304" pitchFamily="18" typeface="Times New Roman"/>
                <a:hlinkClick r:id="rId3" tooltip="1997 год"/>
              </a:rPr>
              <a:t>1997 года</a:t>
            </a:r>
            <a:r>
              <a:rPr dirty="0" lang="ru-RU" sz="2400">
                <a:solidFill>
                  <a:srgbClr val="252525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 в соответствии с </a:t>
            </a:r>
            <a:r>
              <a:rPr dirty="0" lang="ru-RU" sz="2400">
                <a:solidFill>
                  <a:srgbClr val="0B0080"/>
                </a:solidFill>
                <a:latin charset="0" panose="02020603050405020304" pitchFamily="18" typeface="Times New Roman"/>
                <a:cs charset="0" panose="02020603050405020304" pitchFamily="18" typeface="Times New Roman"/>
                <a:hlinkClick r:id="rId4" tooltip="Указ Президента Российской Федерации"/>
              </a:rPr>
              <a:t>Указом Президента </a:t>
            </a:r>
            <a:r>
              <a:rPr dirty="0" lang="ru-RU" smtClean="0" sz="2400">
                <a:solidFill>
                  <a:srgbClr val="0B0080"/>
                </a:solidFill>
                <a:latin charset="0" panose="02020603050405020304" pitchFamily="18" typeface="Times New Roman"/>
                <a:cs charset="0" panose="02020603050405020304" pitchFamily="18" typeface="Times New Roman"/>
                <a:hlinkClick r:id="rId4" tooltip="Указ Президента Российской Федерации"/>
              </a:rPr>
              <a:t>России</a:t>
            </a:r>
            <a:r>
              <a:rPr dirty="0" lang="ru-RU" sz="2400">
                <a:solidFill>
                  <a:srgbClr val="252525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 </a:t>
            </a:r>
            <a:r>
              <a:rPr dirty="0" lang="ru-RU" smtClean="0" sz="2400">
                <a:solidFill>
                  <a:srgbClr val="FF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ПОСТ №1 </a:t>
            </a:r>
            <a:r>
              <a:rPr dirty="0" lang="ru-RU" smtClean="0" sz="2400">
                <a:solidFill>
                  <a:srgbClr val="252525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Почётного</a:t>
            </a:r>
            <a:r>
              <a:rPr dirty="0" lang="ru-RU" sz="2400">
                <a:solidFill>
                  <a:srgbClr val="252525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 </a:t>
            </a:r>
            <a:r>
              <a:rPr dirty="0" lang="ru-RU" sz="2400">
                <a:solidFill>
                  <a:srgbClr val="0B0080"/>
                </a:solidFill>
                <a:latin charset="0" panose="02020603050405020304" pitchFamily="18" typeface="Times New Roman"/>
                <a:cs charset="0" panose="02020603050405020304" pitchFamily="18" typeface="Times New Roman"/>
                <a:hlinkClick r:id="rId5" tooltip="Часовой"/>
              </a:rPr>
              <a:t>караула</a:t>
            </a:r>
            <a:r>
              <a:rPr dirty="0" lang="ru-RU" sz="2400">
                <a:solidFill>
                  <a:srgbClr val="252525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 был перенесён </a:t>
            </a:r>
            <a:r>
              <a:rPr dirty="0" lang="ru-RU" smtClean="0" sz="2400">
                <a:solidFill>
                  <a:srgbClr val="252525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от </a:t>
            </a:r>
            <a:r>
              <a:rPr dirty="0" lang="ru-RU" smtClean="0" sz="2400">
                <a:solidFill>
                  <a:srgbClr val="0B0080"/>
                </a:solidFill>
                <a:latin charset="0" panose="02020603050405020304" pitchFamily="18" typeface="Times New Roman"/>
                <a:cs charset="0" panose="02020603050405020304" pitchFamily="18" typeface="Times New Roman"/>
                <a:hlinkClick r:id="rId6" tooltip="Мавзолей Ленина"/>
              </a:rPr>
              <a:t>Мавзолея  Ленина</a:t>
            </a:r>
            <a:r>
              <a:rPr dirty="0" lang="ru-RU" sz="2400">
                <a:solidFill>
                  <a:srgbClr val="252525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 к Могиле Неизвестного солдата. Караул осуществляется военнослужащими </a:t>
            </a:r>
            <a:r>
              <a:rPr dirty="0" lang="ru-RU" sz="2400">
                <a:solidFill>
                  <a:srgbClr val="0B0080"/>
                </a:solidFill>
                <a:latin charset="0" panose="02020603050405020304" pitchFamily="18" typeface="Times New Roman"/>
                <a:cs charset="0" panose="02020603050405020304" pitchFamily="18" typeface="Times New Roman"/>
                <a:hlinkClick r:id="rId7" tooltip="Президентский полк"/>
              </a:rPr>
              <a:t>Президентского полка</a:t>
            </a:r>
            <a:r>
              <a:rPr dirty="0" lang="ru-RU" sz="2400">
                <a:solidFill>
                  <a:srgbClr val="252525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. </a:t>
            </a:r>
            <a:r>
              <a:rPr dirty="0" lang="ru-RU" sz="2400">
                <a:solidFill>
                  <a:srgbClr val="FF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Смена караула происходит каждый час.</a:t>
            </a:r>
          </a:p>
          <a:p>
            <a:r>
              <a:rPr dirty="0" lang="ru-RU" sz="2400">
                <a:solidFill>
                  <a:srgbClr val="252525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Согласно Указу </a:t>
            </a:r>
            <a:r>
              <a:rPr dirty="0" lang="ru-RU" sz="2400">
                <a:latin charset="0" panose="02020603050405020304" pitchFamily="18" typeface="Times New Roman"/>
                <a:cs charset="0" panose="02020603050405020304" pitchFamily="18" typeface="Times New Roman"/>
                <a:hlinkClick r:id="rId8" tooltip="Президент России"/>
              </a:rPr>
              <a:t>Президента</a:t>
            </a:r>
            <a:r>
              <a:rPr dirty="0" lang="ru-RU" sz="2400">
                <a:solidFill>
                  <a:srgbClr val="252525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 № </a:t>
            </a:r>
            <a:r>
              <a:rPr dirty="0" lang="ru-RU" smtClean="0" sz="2400">
                <a:solidFill>
                  <a:srgbClr val="252525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1297</a:t>
            </a:r>
            <a:r>
              <a:rPr dirty="0" lang="ru-RU" sz="2400">
                <a:solidFill>
                  <a:srgbClr val="252525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 от </a:t>
            </a:r>
            <a:r>
              <a:rPr dirty="0" lang="ru-RU" sz="2400">
                <a:solidFill>
                  <a:srgbClr val="0B0080"/>
                </a:solidFill>
                <a:latin charset="0" panose="02020603050405020304" pitchFamily="18" typeface="Times New Roman"/>
                <a:cs charset="0" panose="02020603050405020304" pitchFamily="18" typeface="Times New Roman"/>
                <a:hlinkClick r:id="rId9" tooltip="17 ноября"/>
              </a:rPr>
              <a:t>17 ноября</a:t>
            </a:r>
            <a:r>
              <a:rPr dirty="0" lang="ru-RU" sz="2400">
                <a:solidFill>
                  <a:srgbClr val="252525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 </a:t>
            </a:r>
            <a:r>
              <a:rPr dirty="0" lang="ru-RU" sz="2400">
                <a:solidFill>
                  <a:srgbClr val="0B0080"/>
                </a:solidFill>
                <a:latin charset="0" panose="02020603050405020304" pitchFamily="18" typeface="Times New Roman"/>
                <a:cs charset="0" panose="02020603050405020304" pitchFamily="18" typeface="Times New Roman"/>
                <a:hlinkClick r:id="rId10" tooltip="2009 год"/>
              </a:rPr>
              <a:t>2009 года</a:t>
            </a:r>
            <a:r>
              <a:rPr dirty="0" lang="ru-RU" sz="2400">
                <a:solidFill>
                  <a:srgbClr val="252525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 памятнику присвоен статус Общенационального мемориала воинской славы.</a:t>
            </a:r>
            <a:endParaRPr b="0" dirty="0" i="0" lang="ru-RU" sz="2400">
              <a:solidFill>
                <a:srgbClr val="252525"/>
              </a:solidFill>
              <a:effectLst/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14339" name="Picture 3"/>
          <p:cNvPicPr>
            <a:picLocks noChangeArrowheads="1"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"/>
          <a:stretch/>
        </p:blipFill>
        <p:spPr bwMode="auto">
          <a:xfrm>
            <a:off x="7911" y="1053548"/>
            <a:ext cx="2547865" cy="341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90472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182</TotalTime>
  <Words>405</Words>
  <Application>Microsoft Office PowerPoint</Application>
  <PresentationFormat>Экран (4:3)</PresentationFormat>
  <Paragraphs>35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NewsPrint</vt:lpstr>
      <vt:lpstr>НЕИЗВЕСТНЫЙ   СОЛДАТ</vt:lpstr>
      <vt:lpstr>Презентация PowerPoint</vt:lpstr>
      <vt:lpstr>Презентация PowerPoint</vt:lpstr>
      <vt:lpstr>Презентация PowerPoint</vt:lpstr>
      <vt:lpstr>Презентация PowerPoint</vt:lpstr>
      <vt:lpstr>МОГИЛА НЕИЗВЕСТНОГО СОЛДАТА, г. Москва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Ростовская область</vt:lpstr>
      <vt:lpstr>Город   Донецк </vt:lpstr>
      <vt:lpstr>Ростовская область           (трасса М-4)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НЕИЗВЕСТНЫЙ   СОЛДАТ</dc:title>
  <dc:creator>acer</dc:creator>
  <cp:lastModifiedBy>USER</cp:lastModifiedBy>
  <cp:revision>18</cp:revision>
  <cp:lastPrinted>2014-12-02T18:50:34Z</cp:lastPrinted>
  <dcterms:created xsi:type="dcterms:W3CDTF">2014-11-26T12:14:52Z</dcterms:created>
  <dcterms:modified xsi:type="dcterms:W3CDTF">2014-12-02T18:51:25Z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1345991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