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4B4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AC70-C250-43CD-82DB-B41A53D4E60E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D912-E59F-44D1-A542-873A38F4E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8-F0AA-4902-B54A-00D26363876B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3F43-16C0-4232-8D02-38EF8485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AA39-4181-4A86-870C-4193A2B86F73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4CDD-D42C-482D-AA32-9A5755FB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7693-AF2B-468F-BDF7-AF939B1A0B7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CCCA-2BCA-4E54-BB46-9ADB2A91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8474-EB60-4146-AF7A-7770D1B3EAE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9445-6642-4C96-B555-8C880E3D9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F172-A410-41C8-93FB-50502238AB22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7650-8360-4FB1-8369-0EB51D69C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C32B-ABAD-46F4-8DE3-C1A08E80811C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A5D1-8310-4BC3-9CE3-696E689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01AA-C3C2-40BC-B1C7-FFD6203E3F3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F75A-3116-49BC-AE96-7F2F758FD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B0A-28DE-4B8A-8E29-62160C90AB4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E107-9D5B-47B3-ABFF-909314EFE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27E3-45EE-4B58-BF1F-BF3F239F580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ADA1-3CF8-4C0B-B3D6-32FE9A794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6C7C-01FB-452C-9EAC-770C132CD22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6A4C-F0B3-40A0-8873-730D78252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0640B-7928-4217-BB72-336F6994E1A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9E748-0566-411D-AF68-ABE1461BB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63" y="2500313"/>
            <a:ext cx="4714875" cy="12985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Витамины.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4572000"/>
            <a:ext cx="4429125" cy="1357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smtClean="0">
                <a:solidFill>
                  <a:srgbClr val="C00000"/>
                </a:solidFill>
              </a:rPr>
              <a:t>Учитель: МБОУ </a:t>
            </a:r>
            <a:r>
              <a:rPr lang="ru-RU" sz="3000" smtClean="0">
                <a:solidFill>
                  <a:srgbClr val="C00000"/>
                </a:solidFill>
                <a:latin typeface="Arial" charset="0"/>
              </a:rPr>
              <a:t>Лысогорской СОШ Дадукина Г.В.</a:t>
            </a:r>
          </a:p>
        </p:txBody>
      </p:sp>
      <p:pic>
        <p:nvPicPr>
          <p:cNvPr id="13315" name="Picture 2" descr="Витамины - Фото 14348/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857625"/>
            <a:ext cx="33813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Витамины для кожи от прыщей - Витамины для кожи прыщи и их л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3" y="500063"/>
            <a:ext cx="26130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Витамины в продуктах - витамины норма суточная - витамины В Не для галочки, а для друз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38576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3043238" cy="257175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Помогает организму бороться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с инфекциями, лучше видеть,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стимулирует обновление клеток.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При недостатке – </a:t>
            </a:r>
            <a:r>
              <a:rPr lang="ru-RU" sz="1600" b="1" dirty="0" smtClean="0">
                <a:solidFill>
                  <a:srgbClr val="FF0000"/>
                </a:solidFill>
              </a:rPr>
              <a:t>цинга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Набухают и кровоточат десны,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Выпадают зубы. Слабость,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вялость, утомляемость,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головокружение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786063" y="214313"/>
            <a:ext cx="4071937" cy="1376362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</a:rPr>
              <a:t>Витамин 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</a:rPr>
              <a:t>( Аскорбиновая кислота)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2532" name="Picture 2" descr="Туберкулез евролаб. . Лечение просту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71625"/>
            <a:ext cx="19431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Спокойствие, только спокойствие - Детки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14813"/>
            <a:ext cx="31765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ый угол 6"/>
          <p:cNvSpPr/>
          <p:nvPr/>
        </p:nvSpPr>
        <p:spPr>
          <a:xfrm rot="551363">
            <a:off x="6215063" y="4500563"/>
            <a:ext cx="2571750" cy="192881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цитрусовых,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сладком перце,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ягодах,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моркови 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2535" name="Picture 14" descr="LI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785938"/>
            <a:ext cx="1655763" cy="14541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6" name="Picture 17" descr="Po4375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929063"/>
            <a:ext cx="1771650" cy="19716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4471988" cy="2143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Участвует в синтезе нуклеиновых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кислот, аминокислот, регулирует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работу органов кроветворения.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 недостатке - пеллагра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(поражение кожи, дерматит, диарея,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бессонница, депрессия)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28875" y="142875"/>
            <a:ext cx="4500563" cy="1376363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Витамин РР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(никотиновая кислота)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391994">
            <a:off x="6000750" y="4214813"/>
            <a:ext cx="2571750" cy="234315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свинине, рыбе,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арахисе, помидорах,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петрушке,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шиповнике,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мяте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3557" name="Picture 2" descr="Полезные зн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Витамины для женщин. Как правильно выбрать / Для себя любимой / Fem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28575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Pn4367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928813"/>
            <a:ext cx="1728788" cy="1290637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3560" name="Picture 16" descr="arachis_hypoga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929063"/>
            <a:ext cx="1606550" cy="2384425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3971925" cy="21431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Регулирует работу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надпочечников,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Усвоение витаминов,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синтез антител,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жировой обмен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43125" y="142875"/>
            <a:ext cx="4143375" cy="159067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  В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пантотеновая кислота)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281220">
            <a:off x="5722938" y="4484688"/>
            <a:ext cx="3200400" cy="2071687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горохе,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дрожжах, фундуке,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листовых овощах,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цыплятах, крупах,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икре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4581" name="Picture 2" descr="Витамин В5 (пантотеновая кислота) - польза и полезные свойства - инструкция по применению витамина, полезные свойства, а так ж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714750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4365i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000500" y="2357438"/>
            <a:ext cx="2736850" cy="204470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4583" name="Picture 4" descr="Витамин В5 / Ваше питание / Ваше здоров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714375"/>
            <a:ext cx="2333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3186113" cy="2143125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Участвует в синтезе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нуклеиновых кислот,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 аминокислот,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регулирует работу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органов кроветворения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714625" y="142875"/>
            <a:ext cx="4214813" cy="14478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 Фолиевая кислота)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695632">
            <a:off x="5214938" y="4286250"/>
            <a:ext cx="3128962" cy="220027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мясе, корнеплодах,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финиках, абрикосах,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грибах, тыкве,</a:t>
            </a:r>
            <a:endParaRPr lang="en-US" b="1" dirty="0">
              <a:solidFill>
                <a:srgbClr val="66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отрубях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5605" name="Picture 26" descr="F4372i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/>
          <a:stretch>
            <a:fillRect/>
          </a:stretch>
        </p:blipFill>
        <p:spPr bwMode="auto">
          <a:xfrm>
            <a:off x="5715000" y="1785938"/>
            <a:ext cx="3024188" cy="2092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5606" name="Picture 2" descr="Стать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071938"/>
            <a:ext cx="42386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Как избавиться от похмель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143125"/>
            <a:ext cx="15303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4186238" cy="2428875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solidFill>
                  <a:srgbClr val="0000CC"/>
                </a:solidFill>
              </a:rPr>
              <a:t>Усиливает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solidFill>
                  <a:srgbClr val="0000CC"/>
                </a:solidFill>
              </a:rPr>
              <a:t>иммунитет, участвует 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solidFill>
                  <a:srgbClr val="0000CC"/>
                </a:solidFill>
              </a:rPr>
              <a:t>кроветворении,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solidFill>
                  <a:srgbClr val="0000CC"/>
                </a:solidFill>
              </a:rPr>
              <a:t>Нормализует кровяное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solidFill>
                  <a:srgbClr val="0000CC"/>
                </a:solidFill>
              </a:rPr>
              <a:t>давление. При недостатке-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злокачественная анемия и дегенеративные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Изменения нервной ткани.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857500" y="0"/>
            <a:ext cx="3857625" cy="1857375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4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цианкобаламин</a:t>
            </a:r>
            <a:r>
              <a:rPr lang="ru-RU" sz="4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 rot="475986">
            <a:off x="6215063" y="4429125"/>
            <a:ext cx="2057400" cy="1985963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сое, субпродуктах,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сыре, устрицах,</a:t>
            </a:r>
            <a:endParaRPr lang="en-US" b="1" dirty="0">
              <a:solidFill>
                <a:srgbClr val="66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дрожжах,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яйцах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6629" name="Picture 20" descr="scheme_05s1044i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5072063" y="1857375"/>
            <a:ext cx="2078037" cy="231298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6630" name="Picture 2" descr="Все, что нужно знать о витамине В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14813"/>
            <a:ext cx="3524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4471988" cy="2500313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Отвечает за обмен фосфора и кальция,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правильный рост костей. При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недостатке - рахит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(деформация костей, нарушения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нервной системы, слабость,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раздражительность)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14563" y="0"/>
            <a:ext cx="3429000" cy="1662113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Витамин </a:t>
            </a:r>
            <a:r>
              <a:rPr lang="en-US" sz="2800" dirty="0">
                <a:solidFill>
                  <a:srgbClr val="0070C0"/>
                </a:solidFill>
              </a:rPr>
              <a:t>D</a:t>
            </a:r>
            <a:endParaRPr lang="ru-RU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(кальциферол)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11121849" flipH="1" flipV="1">
            <a:off x="6450013" y="4068763"/>
            <a:ext cx="2357437" cy="229076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Вырабатывается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коже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под действием УФО,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им </a:t>
            </a:r>
            <a:r>
              <a:rPr lang="ru-RU" b="1" u="sng" dirty="0">
                <a:solidFill>
                  <a:srgbClr val="6600CC"/>
                </a:solidFill>
              </a:rPr>
              <a:t>богаты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яичный желток,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сливочное масло,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рыбий жир, икра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7653" name="Picture 2" descr="Новости медицины и здорового образа жизни &quot; Blog Archive &quot; Риск бесплодия повышается из-за нехватки витамина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2148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Бло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357313"/>
            <a:ext cx="26431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3757613" cy="1571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Обеспечивает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 свертываемость крови,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Предупреждает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C3399"/>
                </a:solidFill>
              </a:rPr>
              <a:t>Остеопороз.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86000" y="214313"/>
            <a:ext cx="4071938" cy="173355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Витамин 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( фитоменадион)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463290">
            <a:off x="6072188" y="4357688"/>
            <a:ext cx="2428875" cy="22860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зелени,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зеленых помидорах,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хлебе грубого помола,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капусте,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шпинате, 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8677" name="Picture 16" descr="scheme_05s0993i"/>
          <p:cNvPicPr>
            <a:picLocks noChangeAspect="1" noChangeArrowheads="1"/>
          </p:cNvPicPr>
          <p:nvPr/>
        </p:nvPicPr>
        <p:blipFill>
          <a:blip r:embed="rId2">
            <a:lum bright="-24000" contrast="42000"/>
          </a:blip>
          <a:srcRect t="19543" b="18356"/>
          <a:stretch>
            <a:fillRect/>
          </a:stretch>
        </p:blipFill>
        <p:spPr bwMode="auto">
          <a:xfrm>
            <a:off x="5214938" y="2071688"/>
            <a:ext cx="3529012" cy="1633537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8678" name="Picture 11" descr="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85750"/>
            <a:ext cx="1954212" cy="21590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28679" name="Picture 2" descr="Конакион восполняет недостаток витамина К в организме - 06274.com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2971800" cy="278606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Помогает организму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Стимулирует обновление клеток,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Поддерживает нервную систему,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отвечает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за репродуктивное здоровье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786063" y="0"/>
            <a:ext cx="3857625" cy="20193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Витамин 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( токоферол)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612028">
            <a:off x="6430963" y="3725863"/>
            <a:ext cx="2386012" cy="251777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молоке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зародышах пшеницы,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растительном масле,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листьях салата,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мясе, печени,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масле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9701" name="Picture 17" descr="scheme_05s0911i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-2098" t="18631" b="17654"/>
          <a:stretch>
            <a:fillRect/>
          </a:stretch>
        </p:blipFill>
        <p:spPr bwMode="auto">
          <a:xfrm>
            <a:off x="5357813" y="1785938"/>
            <a:ext cx="3208337" cy="1525587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9702" name="Picture 4" descr="Витамин Е Блог о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714750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лучше – естественные или искусственные витамины?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3328988" cy="38576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Естественные витамины – биологический комплекс, он имеет  особую структуру и естественно связан с другими веществами.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даже летом и осенью витамины, содержащиеся в свежих продуктах, не могут обеспечить потребности  организма.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5" y="1571625"/>
            <a:ext cx="4572000" cy="383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Искусственный витамин – это кристалл, который становится активным только в том случае, если приобретет пространственную структуру естественного витамина. Как правило лишь небольшая часть принимает структуру природного витамина. «Остаток» оседает на стенках сосудов, что ведёт к их повреждению.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Приём витаминов должен вестись с учётом пола, возраста, общего состояния организма, работы, режима питания, после консультации врача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D84FE24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t="10869" r="3474" b="3506"/>
          <a:stretch>
            <a:fillRect/>
          </a:stretch>
        </p:blipFill>
        <p:spPr bwMode="auto">
          <a:xfrm>
            <a:off x="2786063" y="5500688"/>
            <a:ext cx="3041650" cy="1014412"/>
          </a:xfrm>
          <a:prstGeom prst="rect">
            <a:avLst/>
          </a:prstGeom>
          <a:noFill/>
          <a:ln w="12700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Авитаминоз.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714875"/>
            <a:ext cx="2000250" cy="15255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какого-либо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витамина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071688" y="928688"/>
            <a:ext cx="857250" cy="185737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215063" y="928688"/>
            <a:ext cx="785812" cy="18573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1071563" y="2857500"/>
            <a:ext cx="1914525" cy="177165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Авитаминоз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6072188" y="2857500"/>
            <a:ext cx="2000250" cy="1785938"/>
          </a:xfrm>
          <a:prstGeom prst="teardrop">
            <a:avLst>
              <a:gd name="adj" fmla="val 10265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Гиповитаминоз.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13" y="4714875"/>
            <a:ext cx="26431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Отсутствие в организме какого-либо витамина</a:t>
            </a:r>
            <a:endParaRPr lang="ru-RU" b="1" dirty="0">
              <a:solidFill>
                <a:srgbClr val="8533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52" name="Picture 2" descr="Винница.info Неврологические проблемы у винничан может вызвать банальный авитамин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85875"/>
            <a:ext cx="22383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E2ADD0B1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3214688" y="5238750"/>
            <a:ext cx="2376487" cy="16192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3929063" y="3000375"/>
            <a:ext cx="1162050" cy="216058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Сформировать общее представление о витаминах, познакомить учащихся с их классификацией, представителями и значением.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межпредметных связей с биологией раскрыть важнейшую роль витаминов для здоровья человека, дать понятие об авитаминозах, гиповитаминозах и гипервитаминозах на примере важнейших представителей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и жирорастворимых витаминов.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Гипервитаминоз.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Гипервитаминоз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возникает при избыточном потреблении витаминов. Проявляется в виде интоксикации (отравления) организма.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токсичным действием обладают избыточные дозы жирорастворимых витаминов, так как они накапливаются в организме. Гипервитаминоз очень часто наблюдается у людей, которые занимаются культуризмом – бодибилдингом и нередко без меры употребляют пищевые добавки  и витамины.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3F15E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Тест </a:t>
            </a:r>
            <a:br>
              <a:rPr lang="ru-RU" dirty="0" smtClean="0"/>
            </a:br>
            <a:r>
              <a:rPr lang="ru-RU" dirty="0" smtClean="0"/>
              <a:t>«Есть ли у меня  авитаминоз?»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1. Весной вы обычно простужаетесь чаще, чем осенью и зимой?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</a:t>
            </a:r>
            <a:r>
              <a:rPr lang="ru-RU" sz="6400" b="1" dirty="0" smtClean="0">
                <a:solidFill>
                  <a:srgbClr val="FF0066"/>
                </a:solidFill>
              </a:rPr>
              <a:t>А – да  </a:t>
            </a:r>
            <a:r>
              <a:rPr lang="ru-RU" sz="6400" b="1" dirty="0" smtClean="0">
                <a:solidFill>
                  <a:srgbClr val="66FF66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Б-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2. Весенние простуды вы переносите тяжелее, чем осенние и зимние?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</a:t>
            </a:r>
            <a:r>
              <a:rPr lang="ru-RU" sz="6400" b="1" dirty="0" smtClean="0">
                <a:solidFill>
                  <a:srgbClr val="FF0066"/>
                </a:solidFill>
              </a:rPr>
              <a:t>А – да  </a:t>
            </a:r>
            <a:r>
              <a:rPr lang="ru-RU" sz="6400" b="1" dirty="0" smtClean="0">
                <a:solidFill>
                  <a:srgbClr val="9933FF"/>
                </a:solidFill>
              </a:rPr>
              <a:t> 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solidFill>
                  <a:srgbClr val="0000CC"/>
                </a:solidFill>
              </a:rPr>
              <a:t>3. Вы тяжелее засыпаете и просыпаетесь весной, чем в другие времена года?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</a:t>
            </a:r>
            <a:r>
              <a:rPr lang="ru-RU" sz="6400" b="1" dirty="0" smtClean="0">
                <a:solidFill>
                  <a:srgbClr val="FF0066"/>
                </a:solidFill>
              </a:rPr>
              <a:t>А – да  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4. Свойственными ли вам весной раздражительность, утомляемость?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9900CC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5. Кожа и волосы так же хорошо выглядят в марте, как летом, осенью?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33CCFF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6. Не возникают ли весной проблемы с пищеварением?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993366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7. Часто ли весной вам приходится снижать физическую нагрузку?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993366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8. Вы предпочитаете термически обработанную пищу свежим овощам?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</a:t>
            </a:r>
            <a:r>
              <a:rPr lang="ru-RU" sz="6400" b="1" dirty="0" smtClean="0">
                <a:solidFill>
                  <a:srgbClr val="993366"/>
                </a:solidFill>
              </a:rPr>
              <a:t> 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9. Каждый день у вас на столе бывает зелень?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993366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0000CC"/>
                </a:solidFill>
              </a:rPr>
              <a:t>10. Вы много времени проводите на свежем воздухе?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rgbClr val="993366"/>
                </a:solidFill>
              </a:rPr>
              <a:t>	 </a:t>
            </a:r>
            <a:r>
              <a:rPr lang="ru-RU" sz="6400" b="1" dirty="0" smtClean="0">
                <a:solidFill>
                  <a:srgbClr val="FF0066"/>
                </a:solidFill>
              </a:rPr>
              <a:t>А – да </a:t>
            </a:r>
            <a:r>
              <a:rPr lang="ru-RU" sz="6400" b="1" dirty="0" smtClean="0">
                <a:solidFill>
                  <a:srgbClr val="993366"/>
                </a:solidFill>
              </a:rPr>
              <a:t> </a:t>
            </a:r>
            <a:r>
              <a:rPr lang="ru-RU" sz="6400" b="1" dirty="0" smtClean="0">
                <a:solidFill>
                  <a:srgbClr val="9933FF"/>
                </a:solidFill>
              </a:rPr>
              <a:t>Б – нет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Подсчет результатов.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rgbClr val="D60093"/>
                </a:solidFill>
              </a:rPr>
              <a:t>За каждый ответ</a:t>
            </a:r>
            <a:r>
              <a:rPr lang="ru-RU" sz="2800" b="1" i="1" dirty="0" smtClean="0">
                <a:solidFill>
                  <a:srgbClr val="FF6699"/>
                </a:solidFill>
              </a:rPr>
              <a:t> </a:t>
            </a:r>
            <a:r>
              <a:rPr lang="ru-RU" sz="2800" b="1" i="1" dirty="0" smtClean="0">
                <a:solidFill>
                  <a:srgbClr val="FF0066"/>
                </a:solidFill>
              </a:rPr>
              <a:t>«А» - 1 балл</a:t>
            </a:r>
            <a:r>
              <a:rPr lang="ru-RU" sz="2800" b="1" i="1" dirty="0" smtClean="0">
                <a:solidFill>
                  <a:srgbClr val="FF6699"/>
                </a:solidFill>
              </a:rPr>
              <a:t>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rgbClr val="D60093"/>
                </a:solidFill>
              </a:rPr>
              <a:t>за каждый ответ</a:t>
            </a:r>
            <a:r>
              <a:rPr lang="ru-RU" sz="2800" b="1" i="1" dirty="0" smtClean="0">
                <a:solidFill>
                  <a:srgbClr val="FF6699"/>
                </a:solidFill>
              </a:rPr>
              <a:t> </a:t>
            </a:r>
            <a:r>
              <a:rPr lang="ru-RU" sz="2800" b="1" i="1" dirty="0" smtClean="0">
                <a:solidFill>
                  <a:srgbClr val="9900CC"/>
                </a:solidFill>
              </a:rPr>
              <a:t>«Б» - 0 баллов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solidFill>
                <a:srgbClr val="9900CC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0 баллов. Вы – идеальный человек! На вас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следует равняться.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– 2 балла. Риск авитаминоза невысок.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3 – 5 балла. Небольшой витаминный голод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        налицо.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 – 8 баллов. Авитаминоз – фон вашей жизни.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990099"/>
                </a:solidFill>
              </a:rPr>
              <a:t>9 – 10 баллов. Кардинально измените свой образ 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990099"/>
                </a:solidFill>
              </a:rPr>
              <a:t>                          жизни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143625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2000" smtClean="0">
                <a:solidFill>
                  <a:srgbClr val="3C231F"/>
                </a:solidFill>
              </a:rPr>
              <a:t>Чтоб расти и развиваться,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Нужно правильно питаться.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Всухомятку не таскать,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Витамины потреблять!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Сыр на завтрак нужно кушать -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Витамина А заряд!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Бутерброд намажем маслом -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В1 получим сразу.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Молоко нам нужно пить,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С витаминами дружить!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Мясо, рыбу и яйцо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Станем кушать непременно!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И орешки будем грызть,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Чтоб белком нам запастись!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Будут дети развиваться, </a:t>
            </a:r>
            <a:br>
              <a:rPr lang="ru-RU" sz="2000" smtClean="0">
                <a:solidFill>
                  <a:srgbClr val="3C231F"/>
                </a:solidFill>
              </a:rPr>
            </a:br>
            <a:r>
              <a:rPr lang="ru-RU" sz="2000" smtClean="0">
                <a:solidFill>
                  <a:srgbClr val="3C231F"/>
                </a:solidFill>
              </a:rPr>
              <a:t>Если правильно питаться!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000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buFont typeface="Arial" charset="0"/>
              <a:buNone/>
            </a:pPr>
            <a:endParaRPr lang="ru-RU" sz="8000" smtClean="0"/>
          </a:p>
        </p:txBody>
      </p:sp>
      <p:pic>
        <p:nvPicPr>
          <p:cNvPr id="36867" name="Picture 6" descr="Витамины в продуктах - витамины норма суточная - витамины В Не для галочки, а для др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071938"/>
            <a:ext cx="38576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Задачи урока: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Познакомить учащихся с важнейшими представителями витаминов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Показать значимость витаминов для здоровья человека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Сравнить природные и искусственные витамины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Позволить учащимся определить присутствует ли у них витаминная недостаточность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Дать характеристику продуктов питания по присутствию в них витаминов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6">
              <a:buFont typeface="Arial" panose="020B0604020202020204" pitchFamily="34" charset="0"/>
              <a:buNone/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88" y="142875"/>
            <a:ext cx="8143875" cy="3857625"/>
          </a:xfrm>
          <a:prstGeom prst="horizontalScroll">
            <a:avLst/>
          </a:prstGeom>
          <a:solidFill>
            <a:srgbClr val="F4B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7030A0"/>
                </a:solidFill>
              </a:rPr>
              <a:t>Витами́ны</a:t>
            </a:r>
            <a:r>
              <a:rPr lang="ru-RU" sz="3200" dirty="0">
                <a:solidFill>
                  <a:srgbClr val="7030A0"/>
                </a:solidFill>
              </a:rPr>
              <a:t> (от лат. </a:t>
            </a:r>
            <a:r>
              <a:rPr lang="ru-RU" sz="3200" i="1" dirty="0" err="1">
                <a:solidFill>
                  <a:srgbClr val="7030A0"/>
                </a:solidFill>
              </a:rPr>
              <a:t>vita</a:t>
            </a:r>
            <a:r>
              <a:rPr lang="ru-RU" sz="3200" dirty="0">
                <a:solidFill>
                  <a:srgbClr val="7030A0"/>
                </a:solidFill>
              </a:rPr>
              <a:t> — «жизнь») — группа низкомолекулярных органических соединений относительно простого строения и разнообразной </a:t>
            </a:r>
            <a:r>
              <a:rPr lang="ru-RU" sz="3200" dirty="0">
                <a:solidFill>
                  <a:srgbClr val="7030A0"/>
                </a:solidFill>
              </a:rPr>
              <a:t>химической природы.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6388" name="Рисунок 6" descr="600x450_0_b23fda3abfa5cbf3a3aac7b5fc360c3f@800x600_0x59f91261_15598753981394185929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75"/>
            <a:ext cx="4572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14" descr="1302306600_064136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4502150"/>
            <a:ext cx="4833938" cy="2355850"/>
          </a:xfrm>
        </p:spPr>
      </p:pic>
      <p:sp>
        <p:nvSpPr>
          <p:cNvPr id="4" name="Овал 3"/>
          <p:cNvSpPr/>
          <p:nvPr/>
        </p:nvSpPr>
        <p:spPr>
          <a:xfrm>
            <a:off x="357188" y="2214563"/>
            <a:ext cx="3500437" cy="264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Водорастворимые.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РР, 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6313" y="2286000"/>
            <a:ext cx="3643312" cy="25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Жирорастворимые.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</a:rPr>
              <a:t>( А, Д, Е,К)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214563" y="1071563"/>
            <a:ext cx="1785937" cy="135731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29125" y="1071563"/>
            <a:ext cx="1785938" cy="142875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85728"/>
            <a:ext cx="50722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Классификация.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4043363" cy="2357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 для нормального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роста и развития эпителиальной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в зрительный пигмент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родопсин.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недостатке –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Куриная слепота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(нарушение сумеречного зрения)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357438" y="0"/>
            <a:ext cx="4071937" cy="180498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</a:rPr>
              <a:t>Витамин 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</a:rPr>
              <a:t>( ретинол)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 rot="503148">
            <a:off x="5238750" y="4362450"/>
            <a:ext cx="3179763" cy="2370138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6600CC"/>
                </a:solidFill>
              </a:rPr>
              <a:t>Содержится: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</a:rPr>
              <a:t>в молоке,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</a:rPr>
              <a:t> рыбе, яйцах,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</a:rPr>
              <a:t>масле, моркови,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</a:rPr>
              <a:t>петрушке,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</a:rPr>
              <a:t>абрикосах</a:t>
            </a:r>
            <a:endParaRPr lang="ru-RU" sz="2400" dirty="0"/>
          </a:p>
        </p:txBody>
      </p:sp>
      <p:pic>
        <p:nvPicPr>
          <p:cNvPr id="18437" name="Picture 2" descr="Витамины красоты ЖЕНСКИЕ ШТУ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Россия 2045 111let.ru - Par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35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3971925" cy="2500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Участвует в обмене веществ,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регулирует циркуляцию крови 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кроветворение, работу гладкой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мускулатуры, активизирует работу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мозга.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При недостатке - заболевание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Бери-бери</a:t>
            </a:r>
            <a:r>
              <a:rPr lang="ru-RU" b="1" dirty="0" smtClean="0">
                <a:solidFill>
                  <a:srgbClr val="7030A0"/>
                </a:solidFill>
              </a:rPr>
              <a:t> (поражение нервной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системы, отставание в росте,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слабость и паралич конечностей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214563" y="142875"/>
            <a:ext cx="4214812" cy="1928813"/>
          </a:xfrm>
          <a:prstGeom prst="wave">
            <a:avLst>
              <a:gd name="adj1" fmla="val 12500"/>
              <a:gd name="adj2" fmla="val 1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тиамин)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463384">
            <a:off x="5357813" y="4286250"/>
            <a:ext cx="2986087" cy="2271713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орехах,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апельсинах,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хлебе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грубого помола,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мясе птицы,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зелени.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19461" name="Picture 2" descr="Тиамин (витамин В 1). 10 г, фото 1 - Мыльный магазинчик. Основа для мыла. Все для мыловара. Интернет магазин компоненты ингрид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973513"/>
            <a:ext cx="30003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ВИТАМ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25"/>
            <a:ext cx="34623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1297840615_p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214313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4186238" cy="2786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Регулирует обмен веществ,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участвует в кроветворении,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снижает усталость глаз, облегчает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поглощение кислорода клетками.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При недостатке - слабость,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снижение аппетита, воспаление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слизистых оболочек, нарушение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функций зрения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28875" y="0"/>
            <a:ext cx="4000500" cy="178593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32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(рибофлавин)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491458">
            <a:off x="6000750" y="4286250"/>
            <a:ext cx="2843213" cy="2414588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6600CC"/>
                </a:solidFill>
              </a:rPr>
              <a:t>Содержится</a:t>
            </a:r>
            <a:r>
              <a:rPr lang="ru-RU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в мясе,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молочных продуктах,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зеленых овощах,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зерновых и бобовых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культурах. 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20485" name="Picture 2" descr="Здоровье от VISION в Пер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88" y="2000250"/>
            <a:ext cx="28860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18 Июня 2013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4071938"/>
            <a:ext cx="37687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3614738" cy="2857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Участие в обмене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аминокислот,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жиров, работе нервной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системы,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снижает уровень холестерина.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 недостатке - анемия,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дерматит, судороги,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расстройство пищеварения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2643188" y="142875"/>
            <a:ext cx="4000500" cy="162877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24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пиридоксин)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 rot="388116">
            <a:off x="6072188" y="4643438"/>
            <a:ext cx="2714625" cy="192881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6600CC"/>
                </a:solidFill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CC"/>
                </a:solidFill>
              </a:rPr>
              <a:t>сое, бананах,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CC"/>
                </a:solidFill>
              </a:rPr>
              <a:t>в морепродуктах,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CC"/>
                </a:solidFill>
              </a:rPr>
              <a:t>картофеле,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CC"/>
                </a:solidFill>
              </a:rPr>
              <a:t> моркови,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CC"/>
                </a:solidFill>
              </a:rPr>
              <a:t>бобовых</a:t>
            </a:r>
            <a:endParaRPr lang="ru-RU" sz="2000" dirty="0"/>
          </a:p>
        </p:txBody>
      </p:sp>
      <p:pic>
        <p:nvPicPr>
          <p:cNvPr id="21509" name="Picture 2" descr="Витамин В6 (пиридоксин) - польза и полезные свойства - инструкция по применению витамина, полезные свойства, а так же польза и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14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Красный перец, картофель и куриная грудка уменьшают хрониче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78593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300</TotalTime>
  <Words>875</Words>
  <Application>Microsoft Office PowerPoint</Application>
  <PresentationFormat>Экран (4:3)</PresentationFormat>
  <Paragraphs>248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Тема3</vt:lpstr>
      <vt:lpstr>Тема3</vt:lpstr>
      <vt:lpstr>Тема3</vt:lpstr>
      <vt:lpstr>Витамины.</vt:lpstr>
      <vt:lpstr>Цель урока</vt:lpstr>
      <vt:lpstr>Задачи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Авитаминоз.</vt:lpstr>
      <vt:lpstr>Гипервитаминоз.</vt:lpstr>
      <vt:lpstr>Тест  «Есть ли у меня  авитаминоз?»</vt:lpstr>
      <vt:lpstr>Подсчет результатов.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Витамины.</dc:title>
  <dc:creator>Юлия</dc:creator>
  <cp:lastModifiedBy>teacher</cp:lastModifiedBy>
  <cp:revision>33</cp:revision>
  <dcterms:created xsi:type="dcterms:W3CDTF">2015-04-24T12:29:50Z</dcterms:created>
  <dcterms:modified xsi:type="dcterms:W3CDTF">2020-12-08T07:28:13Z</dcterms:modified>
</cp:coreProperties>
</file>